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ww.tspota.org/home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6"/>
          <p:cNvSpPr txBox="1"/>
          <p:nvPr/>
        </p:nvSpPr>
        <p:spPr>
          <a:xfrm>
            <a:off x="2600543" y="2926079"/>
            <a:ext cx="6990915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Local Happenings</a:t>
            </a:r>
          </a:p>
        </p:txBody>
      </p:sp>
      <p:pic>
        <p:nvPicPr>
          <p:cNvPr id="12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1"/>
          <p:cNvSpPr txBox="1"/>
          <p:nvPr/>
        </p:nvSpPr>
        <p:spPr>
          <a:xfrm>
            <a:off x="885847" y="1021079"/>
            <a:ext cx="9398135" cy="4905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5000"/>
            </a:pPr>
            <a:r>
              <a:t>Euless ARC Gatherings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55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latin typeface="+mj-lt"/>
                <a:ea typeface="+mj-ea"/>
                <a:cs typeface="+mj-cs"/>
                <a:sym typeface="Calibri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+mj-lt"/>
                <a:ea typeface="+mj-ea"/>
                <a:cs typeface="+mj-cs"/>
                <a:sym typeface="Calibri"/>
              </a:defRPr>
            </a:pPr>
            <a:r>
              <a:t>	Texan Kitchen 415 N Main, Euless, TX 76039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latin typeface="+mj-lt"/>
                <a:ea typeface="+mj-ea"/>
                <a:cs typeface="+mj-cs"/>
                <a:sym typeface="Calibri"/>
              </a:defRPr>
            </a:pPr>
            <a:r>
              <a:t>Club Social – Monday, Feb. 20th 1800 – 1900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latin typeface="+mj-lt"/>
                <a:ea typeface="+mj-ea"/>
                <a:cs typeface="+mj-cs"/>
                <a:sym typeface="Calibri"/>
              </a:defRPr>
            </a:pPr>
            <a:r>
              <a:t>	Cotton Patch 4020 William D Tate Ave, 					Grapevine, TX 76051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Upcoming Events…"/>
          <p:cNvSpPr txBox="1"/>
          <p:nvPr/>
        </p:nvSpPr>
        <p:spPr>
          <a:xfrm>
            <a:off x="2450063" y="34080"/>
            <a:ext cx="7291874" cy="678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February</a:t>
            </a:r>
          </a:p>
          <a:p>
            <a:pPr algn="ctr"/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Skywarn NWS: Dallas County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Saturday Feb. 18th 0900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Location: Granville Arts Center;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The Atrium, 300 N. 5th St.,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Garland, TX 75040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Skywarn: NWS - Virtual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Tuesday, February 21st @ 1900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Upcoming Events…"/>
          <p:cNvSpPr txBox="1"/>
          <p:nvPr/>
        </p:nvSpPr>
        <p:spPr>
          <a:xfrm>
            <a:off x="1204899" y="111626"/>
            <a:ext cx="9782202" cy="663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February</a:t>
            </a:r>
          </a:p>
          <a:p>
            <a:pPr algn="ctr">
              <a:defRPr sz="5000"/>
            </a:pPr>
            <a:r>
              <a:t>(Continued)</a:t>
            </a:r>
          </a:p>
          <a:p>
            <a:pPr algn="ctr">
              <a:defRPr sz="5000"/>
            </a:pP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Cowtown Marathon: February 24-26</a:t>
            </a: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Skywarn NWS: Denton County </a:t>
            </a:r>
          </a:p>
          <a:p>
            <a:pPr>
              <a:defRPr sz="3000"/>
            </a:pPr>
            <a:r>
              <a:t>	Saturday February 25th 1000</a:t>
            </a:r>
          </a:p>
          <a:p>
            <a:pPr>
              <a:defRPr sz="3000"/>
            </a:pPr>
            <a:r>
              <a:t>	Location: Texas Women's University,</a:t>
            </a:r>
          </a:p>
          <a:p>
            <a:pPr>
              <a:defRPr sz="3000"/>
            </a:pPr>
            <a:r>
              <a:t>	MCL Auditorium</a:t>
            </a:r>
          </a:p>
          <a:p>
            <a:pPr>
              <a:defRPr sz="3000"/>
            </a:pPr>
            <a:r>
              <a:t>	1200-1242 N Bell Ave, Denton, TX 76209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Upcoming Events…"/>
          <p:cNvSpPr txBox="1"/>
          <p:nvPr/>
        </p:nvSpPr>
        <p:spPr>
          <a:xfrm>
            <a:off x="2216657" y="176267"/>
            <a:ext cx="7758686" cy="650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March</a:t>
            </a:r>
          </a:p>
          <a:p>
            <a:pPr algn="ctr">
              <a:defRPr sz="5000"/>
            </a:pP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Greater Houston Hamfest,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March 3rd 1400 &amp; 4th 0800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Skywarn school: NWS - Virtual 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Saturday, March 4th @ 0930</a:t>
            </a:r>
          </a:p>
          <a:p>
            <a:pPr marL="244928" indent="-24492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000"/>
            </a:pPr>
            <a:r>
              <a:t>Irving Hamfest, Mar. 5th, 0800 – 1400,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2400 W. Irving Blvd.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Upcoming Events…"/>
          <p:cNvSpPr txBox="1"/>
          <p:nvPr/>
        </p:nvSpPr>
        <p:spPr>
          <a:xfrm>
            <a:off x="2360299" y="490197"/>
            <a:ext cx="7471402" cy="5877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832104">
              <a:defRPr sz="4550"/>
            </a:pPr>
            <a:r>
              <a:t>Upcoming Events</a:t>
            </a:r>
          </a:p>
          <a:p>
            <a:pPr algn="ctr" defTabSz="832104">
              <a:defRPr sz="4550"/>
            </a:pPr>
            <a:r>
              <a:t>March</a:t>
            </a:r>
          </a:p>
          <a:p>
            <a:pPr algn="ctr" defTabSz="832104">
              <a:defRPr sz="4550"/>
            </a:pPr>
            <a:r>
              <a:t>(Continued)</a:t>
            </a:r>
          </a:p>
          <a:p>
            <a:pPr algn="ctr" defTabSz="832104">
              <a:defRPr b="0" sz="4550"/>
            </a:pPr>
          </a:p>
          <a:p>
            <a:pPr marL="222884" indent="-222884" defTabSz="832104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30"/>
            </a:pPr>
            <a:r>
              <a:t>Skywarn school: NWS - Virtual </a:t>
            </a:r>
          </a:p>
          <a:p>
            <a:pPr defTabSz="832104">
              <a:lnSpc>
                <a:spcPct val="90000"/>
              </a:lnSpc>
              <a:spcBef>
                <a:spcPts val="900"/>
              </a:spcBef>
              <a:defRPr sz="2730"/>
            </a:pPr>
            <a:r>
              <a:t> 	Tuesday, Mar. 21st @ 1900</a:t>
            </a:r>
          </a:p>
          <a:p>
            <a:pPr marL="222884" indent="-222884" defTabSz="832104">
              <a:buSzPct val="100000"/>
              <a:buFont typeface="Arial"/>
              <a:buChar char="•"/>
              <a:defRPr sz="2730"/>
            </a:pPr>
            <a:r>
              <a:t>Fort Worth: R.A.C.E.S. New members, </a:t>
            </a:r>
          </a:p>
          <a:p>
            <a:pPr defTabSz="832104">
              <a:defRPr sz="2730"/>
            </a:pPr>
            <a:r>
              <a:t>	March 25, FW EOC,</a:t>
            </a:r>
          </a:p>
          <a:p>
            <a:pPr marL="222884" indent="-222884" defTabSz="832104">
              <a:lnSpc>
                <a:spcPct val="90000"/>
              </a:lnSpc>
              <a:spcBef>
                <a:spcPts val="900"/>
              </a:spcBef>
              <a:buSzPct val="100000"/>
              <a:buFont typeface="Arial"/>
              <a:buChar char="•"/>
              <a:defRPr sz="2730"/>
            </a:pPr>
            <a:r>
              <a:t>Online QSO Today Virtual Ham Expo, 			March 25 - 26 							www.qsotodayhamexpo.com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Upcoming Events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1279447" y="41319"/>
            <a:ext cx="9633106" cy="67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defRPr sz="5000"/>
            </a:pPr>
            <a:r>
              <a:t>Upcoming Events</a:t>
            </a:r>
          </a:p>
          <a:p>
            <a:pPr algn="ctr">
              <a:defRPr sz="5000"/>
            </a:pPr>
            <a:r>
              <a:t>April</a:t>
            </a:r>
          </a:p>
          <a:p>
            <a:pPr algn="ctr">
              <a:defRPr sz="5000"/>
            </a:pP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/>
            </a:pPr>
            <a:r>
              <a:t>Fort Worth R.A.C.E.S. Renewal,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/>
            </a:pPr>
            <a:r>
              <a:t>	April 4th, FW EOC,</a:t>
            </a:r>
          </a:p>
          <a:p>
            <a:pPr marL="244928" indent="-244928">
              <a:buSzPct val="100000"/>
              <a:buFont typeface="Arial"/>
              <a:buChar char="•"/>
              <a:defRPr sz="3000"/>
            </a:pPr>
            <a:r>
              <a:t>Texas State Parks on the Air to Commemorate </a:t>
            </a:r>
          </a:p>
          <a:p>
            <a:pPr>
              <a:defRPr sz="3000"/>
            </a:pPr>
            <a:r>
              <a:t>	Tom King, WK5DX, the Texas Event's Founder</a:t>
            </a:r>
          </a:p>
          <a:p>
            <a:pPr>
              <a:defRPr sz="3000"/>
            </a:pPr>
            <a:r>
              <a:t>	Event Timing: April 15-16, 2023</a:t>
            </a:r>
          </a:p>
          <a:p>
            <a:pPr>
              <a:defRPr sz="3000"/>
            </a:pPr>
            <a:r>
              <a:t>	Event Address: Anywhere your radio is!</a:t>
            </a:r>
          </a:p>
          <a:p>
            <a:pPr>
              <a:defRPr sz="3000"/>
            </a:pPr>
            <a:r>
              <a:t>	Contact us at k5lrk.tx@gmail.com</a:t>
            </a:r>
          </a:p>
          <a:p>
            <a:pPr>
              <a:defRPr sz="3000"/>
            </a:pPr>
            <a:r>
              <a:t>	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https://www.tspota.org/home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Upcoming Events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2649382" y="1393092"/>
            <a:ext cx="6893236" cy="4071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 defTabSz="685800">
              <a:defRPr sz="3750"/>
            </a:pPr>
            <a:r>
              <a:t>Upcoming Events</a:t>
            </a:r>
          </a:p>
          <a:p>
            <a:pPr algn="ctr" defTabSz="685800">
              <a:defRPr sz="3750"/>
            </a:pPr>
            <a:r>
              <a:t>April</a:t>
            </a:r>
          </a:p>
          <a:p>
            <a:pPr algn="ctr" defTabSz="685800">
              <a:defRPr sz="3750"/>
            </a:pPr>
            <a:r>
              <a:t>(Continued)</a:t>
            </a:r>
          </a:p>
          <a:p>
            <a:pPr algn="ctr" defTabSz="685800">
              <a:defRPr sz="3750"/>
            </a:pPr>
          </a:p>
          <a:p>
            <a:pPr marL="183696" indent="-183696" defTabSz="685800">
              <a:buSzPct val="100000"/>
              <a:buFont typeface="Arial"/>
              <a:buChar char="•"/>
              <a:defRPr sz="2250"/>
            </a:pPr>
            <a:r>
              <a:t>World Amateur Radio Day </a:t>
            </a:r>
          </a:p>
          <a:p>
            <a:pPr defTabSz="685800">
              <a:defRPr sz="2250"/>
            </a:pPr>
            <a:r>
              <a:t>	Tuesday, April 18th 0000 - 					Wednesday, April 19th 0000</a:t>
            </a:r>
          </a:p>
          <a:p>
            <a:pPr marL="225592" indent="-225592" defTabSz="685800">
              <a:buSzPct val="100000"/>
              <a:buChar char="•"/>
              <a:defRPr sz="2250"/>
            </a:pPr>
            <a:r>
              <a:t>Arbor Daze, Saturday, April 29th, 				Midway Park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6"/>
          <p:cNvSpPr txBox="1"/>
          <p:nvPr/>
        </p:nvSpPr>
        <p:spPr>
          <a:xfrm>
            <a:off x="3073218" y="402142"/>
            <a:ext cx="604556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January Recap</a:t>
            </a:r>
          </a:p>
        </p:txBody>
      </p:sp>
      <p:sp>
        <p:nvSpPr>
          <p:cNvPr id="152" name="Fox Hunt…"/>
          <p:cNvSpPr txBox="1"/>
          <p:nvPr>
            <p:ph type="body" sz="half" idx="4294967295"/>
          </p:nvPr>
        </p:nvSpPr>
        <p:spPr>
          <a:xfrm>
            <a:off x="4099625" y="1796323"/>
            <a:ext cx="3992750" cy="4496937"/>
          </a:xfrm>
          <a:prstGeom prst="rect">
            <a:avLst/>
          </a:prstGeom>
        </p:spPr>
        <p:txBody>
          <a:bodyPr/>
          <a:lstStyle/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Fox Hunt</a:t>
            </a:r>
          </a:p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Arbor Daze</a:t>
            </a:r>
          </a:p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Days</a:t>
            </a:r>
          </a:p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Audit</a:t>
            </a:r>
          </a:p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Scouting</a:t>
            </a:r>
          </a:p>
          <a:p>
            <a:pPr marL="401052" indent="-401052">
              <a:buFontTx/>
              <a:defRPr b="1"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Charities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6"/>
          <p:cNvSpPr txBox="1"/>
          <p:nvPr/>
        </p:nvSpPr>
        <p:spPr>
          <a:xfrm>
            <a:off x="2724922" y="124574"/>
            <a:ext cx="6742156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t>Fox Hunts:</a:t>
            </a:r>
          </a:p>
          <a:p>
            <a:pPr algn="ctr">
              <a:defRPr sz="6000"/>
            </a:pPr>
            <a:r>
              <a:t>March 11 2023</a:t>
            </a:r>
          </a:p>
        </p:txBody>
      </p:sp>
      <p:sp>
        <p:nvSpPr>
          <p:cNvPr id="156" name="Committee:…"/>
          <p:cNvSpPr txBox="1"/>
          <p:nvPr>
            <p:ph type="body" sz="quarter" idx="4294967295"/>
          </p:nvPr>
        </p:nvSpPr>
        <p:spPr>
          <a:xfrm>
            <a:off x="6704330" y="2470319"/>
            <a:ext cx="4015341" cy="29613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Chris Shanahan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57" name="IMG_3420.gif" descr="IMG_3420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0612" y="2154163"/>
            <a:ext cx="3476208" cy="420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725703" y="2926080"/>
            <a:ext cx="674059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February 8, 2023</a:t>
            </a:r>
          </a:p>
        </p:txBody>
      </p:sp>
      <p:pic>
        <p:nvPicPr>
          <p:cNvPr id="98" name="IMG_3424.jpeg" descr="IMG_34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9932" y="227206"/>
            <a:ext cx="1870721" cy="1831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G_3426.jpeg" descr="IMG_342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123" y="234431"/>
            <a:ext cx="2590357" cy="1817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3367.png" descr="IMG_3367.png"/>
          <p:cNvPicPr>
            <a:picLocks noChangeAspect="1"/>
          </p:cNvPicPr>
          <p:nvPr/>
        </p:nvPicPr>
        <p:blipFill>
          <a:blip r:embed="rId2">
            <a:alphaModFix amt="5022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Box 6"/>
          <p:cNvSpPr txBox="1"/>
          <p:nvPr/>
        </p:nvSpPr>
        <p:spPr>
          <a:xfrm>
            <a:off x="3293756" y="210669"/>
            <a:ext cx="5604488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Arbor Daze</a:t>
            </a:r>
          </a:p>
          <a:p>
            <a:pPr algn="ctr">
              <a:defRPr sz="5000"/>
            </a:pPr>
            <a:r>
              <a:t>April 29, 2023</a:t>
            </a:r>
          </a:p>
        </p:txBody>
      </p:sp>
      <p:sp>
        <p:nvSpPr>
          <p:cNvPr id="161" name="Committee:…"/>
          <p:cNvSpPr txBox="1"/>
          <p:nvPr>
            <p:ph type="body" sz="quarter" idx="4294967295"/>
          </p:nvPr>
        </p:nvSpPr>
        <p:spPr>
          <a:xfrm>
            <a:off x="6136533" y="2813564"/>
            <a:ext cx="3753421" cy="24970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George Smith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62" name="IMG_3419.jpeg" descr="IMG_34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0249" y="2064354"/>
            <a:ext cx="3092387" cy="3995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G_3409.jpeg" descr="IMG_340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0627" y="365776"/>
            <a:ext cx="10210746" cy="612644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Field Day…"/>
          <p:cNvSpPr txBox="1"/>
          <p:nvPr>
            <p:ph type="body" sz="quarter" idx="4294967295"/>
          </p:nvPr>
        </p:nvSpPr>
        <p:spPr>
          <a:xfrm>
            <a:off x="7110805" y="2184929"/>
            <a:ext cx="3830306" cy="198395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Field Day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June 24-25</a:t>
            </a:r>
          </a:p>
        </p:txBody>
      </p:sp>
      <p:sp>
        <p:nvSpPr>
          <p:cNvPr id="167" name="Committee:…"/>
          <p:cNvSpPr txBox="1"/>
          <p:nvPr>
            <p:ph type="title" idx="4294967295"/>
          </p:nvPr>
        </p:nvSpPr>
        <p:spPr>
          <a:xfrm>
            <a:off x="7311803" y="3975420"/>
            <a:ext cx="3428311" cy="2502375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Dewey Walker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spcBef>
                <a:spcPts val="1000"/>
              </a:spcBef>
              <a:buSzPct val="100000"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6"/>
          <p:cNvSpPr txBox="1"/>
          <p:nvPr/>
        </p:nvSpPr>
        <p:spPr>
          <a:xfrm>
            <a:off x="2936928" y="208218"/>
            <a:ext cx="631814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rPr sz="5000"/>
              <a:t>Audit Committee</a:t>
            </a:r>
            <a:r>
              <a:t> </a:t>
            </a:r>
          </a:p>
        </p:txBody>
      </p:sp>
      <p:sp>
        <p:nvSpPr>
          <p:cNvPr id="171" name="Audit Committee:…"/>
          <p:cNvSpPr txBox="1"/>
          <p:nvPr>
            <p:ph type="body" sz="quarter" idx="4294967295"/>
          </p:nvPr>
        </p:nvSpPr>
        <p:spPr>
          <a:xfrm>
            <a:off x="4231173" y="4194037"/>
            <a:ext cx="3729654" cy="2481980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spcBef>
                <a:spcPts val="900"/>
              </a:spcBef>
              <a:buSzTx/>
              <a:buFontTx/>
              <a:buNone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Audit Committee: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George Smith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James Knighton</a:t>
            </a:r>
          </a:p>
          <a:p>
            <a:pPr marL="333375" indent="-333375" defTabSz="868680">
              <a:spcBef>
                <a:spcPts val="900"/>
              </a:spcBef>
              <a:buFontTx/>
              <a:defRPr b="1" sz="33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Greg Sieber</a:t>
            </a:r>
          </a:p>
        </p:txBody>
      </p:sp>
      <p:pic>
        <p:nvPicPr>
          <p:cNvPr id="172" name="IMG_3429.jpeg" descr="IMG_342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8136" y="1350485"/>
            <a:ext cx="3775728" cy="270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6"/>
          <p:cNvSpPr txBox="1"/>
          <p:nvPr/>
        </p:nvSpPr>
        <p:spPr>
          <a:xfrm>
            <a:off x="3073218" y="533442"/>
            <a:ext cx="6045564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Tech Classes</a:t>
            </a:r>
          </a:p>
          <a:p>
            <a:pPr algn="ctr">
              <a:defRPr sz="5000"/>
            </a:pPr>
            <a:r>
              <a:t>October 21 2023</a:t>
            </a:r>
          </a:p>
        </p:txBody>
      </p:sp>
      <p:pic>
        <p:nvPicPr>
          <p:cNvPr id="176" name="IMG_3405.jpeg" descr="IMG_34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8148" y="2453516"/>
            <a:ext cx="2402260" cy="360338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ommittee:…"/>
          <p:cNvSpPr txBox="1"/>
          <p:nvPr/>
        </p:nvSpPr>
        <p:spPr>
          <a:xfrm>
            <a:off x="2646103" y="2768250"/>
            <a:ext cx="4032306" cy="279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500"/>
            </a:pPr>
            <a:r>
              <a:t>Committee:</a:t>
            </a:r>
          </a:p>
          <a:p>
            <a:pPr marL="350921" indent="-3509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500"/>
            </a:pPr>
            <a:r>
              <a:t>Erik Bedoya</a:t>
            </a:r>
          </a:p>
          <a:p>
            <a:pPr marL="350921" indent="-3509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500"/>
            </a:pPr>
            <a:r>
              <a:t>Greg Sieber</a:t>
            </a:r>
          </a:p>
          <a:p>
            <a:pPr marL="350921" indent="-35092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500"/>
            </a:pPr>
            <a:r>
              <a:t>Chris Shanahan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6"/>
          <p:cNvSpPr txBox="1"/>
          <p:nvPr/>
        </p:nvSpPr>
        <p:spPr>
          <a:xfrm>
            <a:off x="2936928" y="306293"/>
            <a:ext cx="631814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000"/>
            </a:pPr>
            <a:r>
              <a:rPr sz="5000"/>
              <a:t>Scouting</a:t>
            </a:r>
            <a:r>
              <a:t> </a:t>
            </a:r>
          </a:p>
        </p:txBody>
      </p:sp>
      <p:sp>
        <p:nvSpPr>
          <p:cNvPr id="181" name="Committee:…"/>
          <p:cNvSpPr txBox="1"/>
          <p:nvPr>
            <p:ph type="body" sz="quarter" idx="4294967295"/>
          </p:nvPr>
        </p:nvSpPr>
        <p:spPr>
          <a:xfrm>
            <a:off x="4223603" y="2155931"/>
            <a:ext cx="3744795" cy="2546138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900"/>
              </a:spcBef>
              <a:buSzTx/>
              <a:buFontTx/>
              <a:buNone/>
              <a:defRPr b="1" sz="339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Committee:</a:t>
            </a:r>
          </a:p>
          <a:p>
            <a:pPr marL="340393" indent="-340393" defTabSz="886968">
              <a:spcBef>
                <a:spcPts val="900"/>
              </a:spcBef>
              <a:buFontTx/>
              <a:defRPr b="1" sz="339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Chris Shanahan</a:t>
            </a:r>
          </a:p>
          <a:p>
            <a:pPr marL="340393" indent="-340393" defTabSz="886968">
              <a:spcBef>
                <a:spcPts val="900"/>
              </a:spcBef>
              <a:buFontTx/>
              <a:defRPr b="1" sz="339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40393" indent="-340393" defTabSz="886968">
              <a:spcBef>
                <a:spcPts val="900"/>
              </a:spcBef>
              <a:buFontTx/>
              <a:defRPr b="1" sz="339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82" name="IMG_3416.jpeg" descr="IMG_341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813" y="279770"/>
            <a:ext cx="2217697" cy="2217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3415.jpeg" descr="IMG_3415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357" y="314088"/>
            <a:ext cx="2843322" cy="214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6"/>
          <p:cNvSpPr txBox="1"/>
          <p:nvPr/>
        </p:nvSpPr>
        <p:spPr>
          <a:xfrm>
            <a:off x="3785382" y="42816"/>
            <a:ext cx="462123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Charities</a:t>
            </a:r>
          </a:p>
        </p:txBody>
      </p:sp>
      <p:sp>
        <p:nvSpPr>
          <p:cNvPr id="187" name="Charity Committee…"/>
          <p:cNvSpPr txBox="1"/>
          <p:nvPr>
            <p:ph type="body" sz="quarter" idx="4294967295"/>
          </p:nvPr>
        </p:nvSpPr>
        <p:spPr>
          <a:xfrm>
            <a:off x="4086948" y="4184450"/>
            <a:ext cx="4194569" cy="252691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b="1"/>
              <a:t>Charity Committee</a:t>
            </a:r>
            <a:endParaRPr b="1"/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#1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#2</a:t>
            </a:r>
          </a:p>
          <a:p>
            <a:pPr marL="350921" indent="-350921">
              <a:buFontTx/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Volunteer #3</a:t>
            </a:r>
          </a:p>
        </p:txBody>
      </p:sp>
      <p:pic>
        <p:nvPicPr>
          <p:cNvPr id="188" name="IMG_3427.jpeg" descr="IMG_34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89865" y="1213195"/>
            <a:ext cx="4212270" cy="2806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3367.png" descr="IMG_3367.png"/>
          <p:cNvPicPr>
            <a:picLocks noChangeAspect="1"/>
          </p:cNvPicPr>
          <p:nvPr/>
        </p:nvPicPr>
        <p:blipFill>
          <a:blip r:embed="rId2">
            <a:alphaModFix amt="4794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xtBox 6"/>
          <p:cNvSpPr txBox="1"/>
          <p:nvPr/>
        </p:nvSpPr>
        <p:spPr>
          <a:xfrm>
            <a:off x="1258845" y="119575"/>
            <a:ext cx="967431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What kind of club are we?</a:t>
            </a:r>
          </a:p>
        </p:txBody>
      </p:sp>
      <p:sp>
        <p:nvSpPr>
          <p:cNvPr id="192" name="Our Members are also members of CERT, RACES and ARES."/>
          <p:cNvSpPr txBox="1"/>
          <p:nvPr>
            <p:ph type="body" sz="quarter" idx="4294967295"/>
          </p:nvPr>
        </p:nvSpPr>
        <p:spPr>
          <a:xfrm>
            <a:off x="2533841" y="1006277"/>
            <a:ext cx="7124318" cy="127366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Our Members are also members of CERT, RACES and ARES</a:t>
            </a:r>
            <a:r>
              <a:t>.</a:t>
            </a:r>
          </a:p>
        </p:txBody>
      </p:sp>
      <p:sp>
        <p:nvSpPr>
          <p:cNvPr id="193" name="Our interests include:…"/>
          <p:cNvSpPr txBox="1"/>
          <p:nvPr>
            <p:ph type="title" idx="4294967295"/>
          </p:nvPr>
        </p:nvSpPr>
        <p:spPr>
          <a:xfrm>
            <a:off x="1470745" y="2160922"/>
            <a:ext cx="9250510" cy="4361487"/>
          </a:xfrm>
          <a:prstGeom prst="rect">
            <a:avLst/>
          </a:prstGeom>
        </p:spPr>
        <p:txBody>
          <a:bodyPr numCol="2" spcCol="462525" anchor="t"/>
          <a:lstStyle/>
          <a:p>
            <a:pPr defTabSz="859536">
              <a:spcBef>
                <a:spcPts val="900"/>
              </a:spcBef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Our interests include: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M // 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70 CM //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CW //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Fox Hunting //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Public Emergencies Service Radio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QRP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SSB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Winlink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Working satellites</a:t>
            </a:r>
          </a:p>
          <a:p>
            <a:pPr marL="329865" indent="-329865" defTabSz="859536">
              <a:spcBef>
                <a:spcPts val="900"/>
              </a:spcBef>
              <a:buSzPct val="100000"/>
              <a:defRPr b="1" sz="329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WSPR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Box 6"/>
          <p:cNvSpPr txBox="1"/>
          <p:nvPr/>
        </p:nvSpPr>
        <p:spPr>
          <a:xfrm>
            <a:off x="2147475" y="211520"/>
            <a:ext cx="7897051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What kind of club do</a:t>
            </a:r>
          </a:p>
          <a:p>
            <a:pPr algn="ctr">
              <a:defRPr sz="5000"/>
            </a:pPr>
            <a:r>
              <a:t>we want to be?</a:t>
            </a:r>
          </a:p>
        </p:txBody>
      </p:sp>
      <p:sp>
        <p:nvSpPr>
          <p:cNvPr id="197" name="Fox hunts…"/>
          <p:cNvSpPr txBox="1"/>
          <p:nvPr>
            <p:ph type="body" sz="half" idx="4294967295"/>
          </p:nvPr>
        </p:nvSpPr>
        <p:spPr>
          <a:xfrm>
            <a:off x="3518386" y="2180015"/>
            <a:ext cx="5155228" cy="3616977"/>
          </a:xfrm>
          <a:prstGeom prst="rect">
            <a:avLst/>
          </a:prstGeom>
        </p:spPr>
        <p:txBody>
          <a:bodyPr/>
          <a:lstStyle/>
          <a:p>
            <a:pPr marL="285750" indent="-28575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Fox hunts</a:t>
            </a:r>
          </a:p>
          <a:p>
            <a:pPr marL="285750" indent="-28575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Hands on instruction</a:t>
            </a:r>
          </a:p>
          <a:p>
            <a:pPr marL="285750" indent="-28575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Elmering </a:t>
            </a:r>
          </a:p>
          <a:p>
            <a:pPr marL="285750" indent="-28575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Build Projects</a:t>
            </a:r>
          </a:p>
          <a:p>
            <a:pPr marL="285750" indent="-285750">
              <a:defRPr b="1" sz="3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Learn how things work (ie. Antennas)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6"/>
          <p:cNvSpPr txBox="1"/>
          <p:nvPr/>
        </p:nvSpPr>
        <p:spPr>
          <a:xfrm>
            <a:off x="2147475" y="2392679"/>
            <a:ext cx="7897051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000"/>
            </a:pPr>
            <a:r>
              <a:t>WSPR</a:t>
            </a:r>
          </a:p>
          <a:p>
            <a:pPr algn="ctr">
              <a:defRPr sz="3000"/>
            </a:pPr>
          </a:p>
          <a:p>
            <a:pPr algn="ctr"/>
            <a:r>
              <a:t>Dewey Walker KI5UWK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Box 9"/>
          <p:cNvSpPr txBox="1"/>
          <p:nvPr/>
        </p:nvSpPr>
        <p:spPr>
          <a:xfrm>
            <a:off x="4767494" y="659200"/>
            <a:ext cx="265701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Erik</a:t>
            </a:r>
          </a:p>
        </p:txBody>
      </p:sp>
      <p:sp>
        <p:nvSpPr>
          <p:cNvPr id="204" name="TextBox 10"/>
          <p:cNvSpPr txBox="1"/>
          <p:nvPr/>
        </p:nvSpPr>
        <p:spPr>
          <a:xfrm>
            <a:off x="4475986" y="3623569"/>
            <a:ext cx="324002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Members</a:t>
            </a:r>
          </a:p>
        </p:txBody>
      </p:sp>
      <p:sp>
        <p:nvSpPr>
          <p:cNvPr id="205" name="TextBox 11"/>
          <p:cNvSpPr txBox="1"/>
          <p:nvPr/>
        </p:nvSpPr>
        <p:spPr>
          <a:xfrm>
            <a:off x="3094163" y="479776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Open Chat</a:t>
            </a:r>
          </a:p>
        </p:txBody>
      </p:sp>
      <p:pic>
        <p:nvPicPr>
          <p:cNvPr id="206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40"/>
            <a:ext cx="3382840" cy="190284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Greg"/>
          <p:cNvSpPr txBox="1"/>
          <p:nvPr/>
        </p:nvSpPr>
        <p:spPr>
          <a:xfrm>
            <a:off x="5302889" y="1554286"/>
            <a:ext cx="158622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Greg</a:t>
            </a:r>
          </a:p>
        </p:txBody>
      </p:sp>
      <p:sp>
        <p:nvSpPr>
          <p:cNvPr id="208" name="Chris"/>
          <p:cNvSpPr txBox="1"/>
          <p:nvPr/>
        </p:nvSpPr>
        <p:spPr>
          <a:xfrm>
            <a:off x="5232351" y="2449371"/>
            <a:ext cx="1727298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  <p:bldP build="whole" bldLvl="1" animBg="1" rev="0" advAuto="0" spid="205" grpId="4"/>
      <p:bldP build="whole" bldLvl="1" animBg="1" rev="0" advAuto="0" spid="204" grpId="3"/>
      <p:bldP build="whole" bldLvl="1" animBg="1" rev="0" advAuto="0" spid="20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"/>
          <p:cNvSpPr txBox="1"/>
          <p:nvPr/>
        </p:nvSpPr>
        <p:spPr>
          <a:xfrm>
            <a:off x="2992425" y="2926079"/>
            <a:ext cx="620715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Member Update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14"/>
          <p:cNvSpPr txBox="1"/>
          <p:nvPr/>
        </p:nvSpPr>
        <p:spPr>
          <a:xfrm>
            <a:off x="3094163" y="501196"/>
            <a:ext cx="6003674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Motion To Adjourn</a:t>
            </a:r>
          </a:p>
        </p:txBody>
      </p:sp>
      <p:pic>
        <p:nvPicPr>
          <p:cNvPr id="212" name="IMG_3430.jpeg" descr="IMG_34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8977" y="1410488"/>
            <a:ext cx="8074046" cy="4037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1"/>
          <p:cNvSpPr txBox="1"/>
          <p:nvPr/>
        </p:nvSpPr>
        <p:spPr>
          <a:xfrm>
            <a:off x="3334338" y="2926079"/>
            <a:ext cx="5523324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"/>
          <p:cNvSpPr txBox="1"/>
          <p:nvPr/>
        </p:nvSpPr>
        <p:spPr>
          <a:xfrm>
            <a:off x="4490729" y="2926079"/>
            <a:ext cx="321054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"/>
          <p:cNvSpPr txBox="1"/>
          <p:nvPr/>
        </p:nvSpPr>
        <p:spPr>
          <a:xfrm>
            <a:off x="2379615" y="2926079"/>
            <a:ext cx="743277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4" y="167204"/>
            <a:ext cx="6523592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Box 1"/>
          <p:cNvSpPr txBox="1"/>
          <p:nvPr/>
        </p:nvSpPr>
        <p:spPr>
          <a:xfrm>
            <a:off x="3147609" y="2926079"/>
            <a:ext cx="5896782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/>
            </a:lvl1pPr>
          </a:lstStyle>
          <a:p>
            <a:pPr/>
            <a:r>
              <a:t>C.E.R.T Update</a:t>
            </a:r>
          </a:p>
        </p:txBody>
      </p:sp>
      <p:pic>
        <p:nvPicPr>
          <p:cNvPr id="115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2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"/>
          <p:cNvSpPr txBox="1"/>
          <p:nvPr/>
        </p:nvSpPr>
        <p:spPr>
          <a:xfrm>
            <a:off x="2504154" y="217346"/>
            <a:ext cx="718369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C.E.R.T Radio Shirt</a:t>
            </a:r>
          </a:p>
        </p:txBody>
      </p:sp>
      <p:pic>
        <p:nvPicPr>
          <p:cNvPr id="119" name="IMG_3414.jpeg" descr="IMG_34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6799" y="1285646"/>
            <a:ext cx="5718402" cy="4286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3412.jpeg" descr="IMG_3412.jpeg"/>
          <p:cNvPicPr>
            <a:picLocks noChangeAspect="1"/>
          </p:cNvPicPr>
          <p:nvPr/>
        </p:nvPicPr>
        <p:blipFill>
          <a:blip r:embed="rId2">
            <a:alphaModFix amt="9817"/>
            <a:extLst/>
          </a:blip>
          <a:stretch>
            <a:fillRect/>
          </a:stretch>
        </p:blipFill>
        <p:spPr>
          <a:xfrm>
            <a:off x="1512246" y="796438"/>
            <a:ext cx="9167508" cy="5265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Box 1"/>
          <p:cNvSpPr txBox="1"/>
          <p:nvPr/>
        </p:nvSpPr>
        <p:spPr>
          <a:xfrm>
            <a:off x="2504154" y="217346"/>
            <a:ext cx="718369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000"/>
            </a:lvl1pPr>
          </a:lstStyle>
          <a:p>
            <a:pPr/>
            <a:r>
              <a:t>C.E.R.T Radio Shirt</a:t>
            </a:r>
          </a:p>
        </p:txBody>
      </p:sp>
      <p:pic>
        <p:nvPicPr>
          <p:cNvPr id="123" name="IMG_3441.png" descr="IMG_34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153" y="1295656"/>
            <a:ext cx="5691694" cy="426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Arial"/>
        <a:ea typeface="Arial"/>
        <a:cs typeface="Arial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